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77" r:id="rId2"/>
    <p:sldId id="259" r:id="rId3"/>
    <p:sldId id="278" r:id="rId4"/>
    <p:sldId id="260" r:id="rId5"/>
    <p:sldId id="265" r:id="rId6"/>
    <p:sldId id="261" r:id="rId7"/>
    <p:sldId id="262" r:id="rId8"/>
    <p:sldId id="263" r:id="rId9"/>
    <p:sldId id="267" r:id="rId10"/>
    <p:sldId id="264" r:id="rId11"/>
    <p:sldId id="266" r:id="rId12"/>
    <p:sldId id="269" r:id="rId13"/>
    <p:sldId id="268" r:id="rId14"/>
    <p:sldId id="270" r:id="rId15"/>
    <p:sldId id="271" r:id="rId16"/>
    <p:sldId id="272" r:id="rId17"/>
    <p:sldId id="276" r:id="rId18"/>
    <p:sldId id="273" r:id="rId19"/>
    <p:sldId id="274" r:id="rId20"/>
    <p:sldId id="275" r:id="rId21"/>
    <p:sldId id="27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Евгений Пиляев" initials="ЕП" lastIdx="2" clrIdx="0">
    <p:extLst>
      <p:ext uri="{19B8F6BF-5375-455C-9EA6-DF929625EA0E}">
        <p15:presenceInfo xmlns:p15="http://schemas.microsoft.com/office/powerpoint/2012/main" userId="20154521ee26bf8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B500"/>
    <a:srgbClr val="E9EBF5"/>
    <a:srgbClr val="E5E8F3"/>
    <a:srgbClr val="CFD5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701F2B-F9B2-45AA-8424-265F1CAA6F9B}" v="118" dt="2021-04-27T19:12:51.0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6552" autoAdjust="0"/>
  </p:normalViewPr>
  <p:slideViewPr>
    <p:cSldViewPr snapToGrid="0">
      <p:cViewPr varScale="1">
        <p:scale>
          <a:sx n="79" d="100"/>
          <a:sy n="79" d="100"/>
        </p:scale>
        <p:origin x="179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gif>
</file>

<file path=ppt/media/image11.png>
</file>

<file path=ppt/media/image12.gif>
</file>

<file path=ppt/media/image13.png>
</file>

<file path=ppt/media/image14.jpeg>
</file>

<file path=ppt/media/image15.jpeg>
</file>

<file path=ppt/media/image16.gif>
</file>

<file path=ppt/media/image17.png>
</file>

<file path=ppt/media/image18.jpg>
</file>

<file path=ppt/media/image19.gif>
</file>

<file path=ppt/media/image2.png>
</file>

<file path=ppt/media/image20.png>
</file>

<file path=ppt/media/image21.gif>
</file>

<file path=ppt/media/image22.png>
</file>

<file path=ppt/media/image23.jpg>
</file>

<file path=ppt/media/image24.gif>
</file>

<file path=ppt/media/image25.png>
</file>

<file path=ppt/media/image26.gif>
</file>

<file path=ppt/media/image27.png>
</file>

<file path=ppt/media/image28.jpg>
</file>

<file path=ppt/media/image29.jpg>
</file>

<file path=ppt/media/image3.svg>
</file>

<file path=ppt/media/image4.png>
</file>

<file path=ppt/media/image5.svg>
</file>

<file path=ppt/media/image6.jpeg>
</file>

<file path=ppt/media/image7.gif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BED7AC-AECA-4521-AF94-401C6BCA1A92}" type="datetimeFigureOut">
              <a:rPr lang="en-US"/>
              <a:t>29-Apr-21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B3C86C-D1B5-4623-9EA0-CD7B95C914FC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77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csharp/whats-new/csharp-9#record-types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metanit.com/sharp/tutorial/3.51.php" TargetMode="External"/><Relationship Id="rId4" Type="http://schemas.openxmlformats.org/officeDocument/2006/relationships/hyperlink" Target="https://docs.microsoft.com/en-us/dotnet/csharp/tutorials/exploration/records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TODO: performance tests, use cases, add </a:t>
            </a:r>
            <a:r>
              <a:rPr lang="en-US">
                <a:cs typeface="Calibri"/>
              </a:rPr>
              <a:t>compiler generated fields</a:t>
            </a:r>
            <a:endParaRPr lang="ru-RU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339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>
                <a:cs typeface="Calibri"/>
              </a:rPr>
              <a:t>Также, компилятор создаёт новое свойство EqualityContract. </a:t>
            </a:r>
          </a:p>
          <a:p>
            <a:r>
              <a:rPr lang="ru-RU">
                <a:cs typeface="Calibri"/>
              </a:rPr>
              <a:t>Свойство возвращает объект Type, соответствующий типу записи. </a:t>
            </a:r>
            <a:endParaRPr lang="en-US">
              <a:cs typeface="Calibri"/>
            </a:endParaRPr>
          </a:p>
          <a:p>
            <a:endParaRPr lang="ru-RU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>
                <a:cs typeface="Calibri"/>
              </a:rPr>
              <a:t>Если базовым типом является объект, свойство виртуальное.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>
                <a:cs typeface="Calibri"/>
              </a:rPr>
              <a:t>Если базовым типом является другой тип записи, свойство является переопределенным.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>
                <a:cs typeface="Calibri"/>
              </a:rPr>
              <a:t>Если тип записи запечатан, свойство запечатано.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ru-RU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ru-RU">
                <a:cs typeface="Calibri"/>
              </a:rPr>
              <a:t>Все эти синтезированные методы обеспечивают равенство на основе значений во всей иерархии наследования.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ru-RU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ru-RU">
                <a:cs typeface="Calibri"/>
              </a:rPr>
              <a:t>Это означает, что Студент никогда не будет считаться равным </a:t>
            </a:r>
            <a:r>
              <a:rPr lang="en-US">
                <a:cs typeface="Calibri"/>
              </a:rPr>
              <a:t>Person-y</a:t>
            </a:r>
            <a:r>
              <a:rPr lang="ru-RU">
                <a:cs typeface="Calibri"/>
              </a:rPr>
              <a:t> с таким же именем. Типы двух записей должны совпадать, а также все свойства, общие для типов записей, должны быть равными.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295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Записи также имеют автогенерируемый конструктор и метод «клонирования» для создания копий. Синтезируемый конструктор имеет единственный параметр, который принимает аргумент – объект такого же типа, как и запись. Он создает новую запись с такими же значениями для всех свойств записи. </a:t>
            </a:r>
          </a:p>
          <a:p>
            <a:endParaRPr lang="ru-RU" dirty="0"/>
          </a:p>
          <a:p>
            <a:r>
              <a:rPr lang="ru-RU" dirty="0"/>
              <a:t>Этот конструктор является приватным, если запись запечатана, в противном случае он</a:t>
            </a:r>
            <a:r>
              <a:rPr lang="en-US" dirty="0"/>
              <a:t> protected</a:t>
            </a:r>
            <a:r>
              <a:rPr lang="ru-RU" dirty="0"/>
              <a:t>. Автогенерируемый метод клонирования в кавычках поддерживает создание копий для иерархий записей. Клонирование в кавычках, потому что фактическое имя генерируется компилятором. Мы не можем создать метод с именем Clone в типе записи. Синтезированный метод «clone» возвращает объект типа записи, копируемый с использованием виртуальной диспетчеризации (</a:t>
            </a:r>
            <a:r>
              <a:rPr lang="en-US" dirty="0"/>
              <a:t>virtual dispatch?)</a:t>
            </a:r>
            <a:r>
              <a:rPr lang="ru-RU" dirty="0"/>
              <a:t>.-</a:t>
            </a:r>
            <a:r>
              <a:rPr lang="en-US" dirty="0"/>
              <a:t> Call/</a:t>
            </a:r>
            <a:r>
              <a:rPr lang="en-US" dirty="0" err="1"/>
              <a:t>callvirt</a:t>
            </a:r>
            <a:r>
              <a:rPr lang="en-US" dirty="0"/>
              <a:t> – </a:t>
            </a:r>
            <a:r>
              <a:rPr lang="ru-RU" dirty="0"/>
              <a:t>определение типа в рантайме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7026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Компилятор добавляет различные модификаторы для метода «</a:t>
            </a:r>
            <a:r>
              <a:rPr lang="ru-RU" dirty="0" err="1">
                <a:cs typeface="Calibri"/>
              </a:rPr>
              <a:t>clone</a:t>
            </a:r>
            <a:r>
              <a:rPr lang="ru-RU" dirty="0">
                <a:cs typeface="Calibri"/>
              </a:rPr>
              <a:t>» в зависимости от модификаторов доступа к записи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ru-RU" dirty="0">
                <a:cs typeface="Calibri"/>
              </a:rPr>
              <a:t>Результатом всех этих правил является то, что равенство последовательно реализуется для любой иерархии типов записей. </a:t>
            </a:r>
            <a:endParaRPr lang="en-US" dirty="0">
              <a:cs typeface="Calibri"/>
            </a:endParaRPr>
          </a:p>
          <a:p>
            <a:r>
              <a:rPr lang="ru-RU" dirty="0">
                <a:cs typeface="Calibri"/>
              </a:rPr>
              <a:t>Две записи равны друг другу, если их свойства и типы одинаковы</a:t>
            </a:r>
            <a:r>
              <a:rPr lang="en-US" dirty="0">
                <a:cs typeface="Calibri"/>
              </a:rPr>
              <a:t>.</a:t>
            </a:r>
          </a:p>
          <a:p>
            <a:r>
              <a:rPr lang="en-US" dirty="0">
                <a:cs typeface="Calibri"/>
              </a:rPr>
              <a:t>(</a:t>
            </a:r>
            <a:r>
              <a:rPr lang="ru-RU" dirty="0">
                <a:cs typeface="Calibri"/>
              </a:rPr>
              <a:t>Пример:)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8154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>
                <a:cs typeface="Calibri"/>
              </a:rPr>
              <a:t>Рассказать про код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88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Компилятор синтезирует два метода, поддерживающих вывод на печать: переопределение </a:t>
            </a:r>
            <a:r>
              <a:rPr lang="ru-RU" dirty="0" err="1">
                <a:cs typeface="Calibri"/>
              </a:rPr>
              <a:t>ToString</a:t>
            </a:r>
            <a:r>
              <a:rPr lang="ru-RU" dirty="0">
                <a:cs typeface="Calibri"/>
              </a:rPr>
              <a:t> () и </a:t>
            </a:r>
            <a:r>
              <a:rPr lang="ru-RU" dirty="0" err="1">
                <a:cs typeface="Calibri"/>
              </a:rPr>
              <a:t>PrintMembers</a:t>
            </a:r>
            <a:r>
              <a:rPr lang="ru-RU" dirty="0">
                <a:cs typeface="Calibri"/>
              </a:rPr>
              <a:t>. </a:t>
            </a:r>
          </a:p>
          <a:p>
            <a:endParaRPr lang="ru-RU" dirty="0">
              <a:cs typeface="Calibri"/>
            </a:endParaRPr>
          </a:p>
          <a:p>
            <a:r>
              <a:rPr lang="ru-RU" dirty="0" err="1">
                <a:cs typeface="Calibri"/>
              </a:rPr>
              <a:t>PrintMembers</a:t>
            </a:r>
            <a:r>
              <a:rPr lang="ru-RU" dirty="0">
                <a:cs typeface="Calibri"/>
              </a:rPr>
              <a:t> принимает в качестве аргумента </a:t>
            </a:r>
            <a:r>
              <a:rPr lang="ru-RU" dirty="0" err="1">
                <a:cs typeface="Calibri"/>
              </a:rPr>
              <a:t>System.Text.StringBuilder</a:t>
            </a:r>
            <a:r>
              <a:rPr lang="ru-RU" dirty="0">
                <a:cs typeface="Calibri"/>
              </a:rPr>
              <a:t>. </a:t>
            </a:r>
          </a:p>
          <a:p>
            <a:r>
              <a:rPr lang="ru-RU" dirty="0">
                <a:cs typeface="Calibri"/>
              </a:rPr>
              <a:t>Он добавляет разделенный запятыми список имен свойств и значений для всех свойств в типе записи. </a:t>
            </a:r>
          </a:p>
          <a:p>
            <a:r>
              <a:rPr lang="ru-RU" dirty="0" err="1">
                <a:cs typeface="Calibri"/>
              </a:rPr>
              <a:t>PrintMembers</a:t>
            </a:r>
            <a:r>
              <a:rPr lang="ru-RU" dirty="0">
                <a:cs typeface="Calibri"/>
              </a:rPr>
              <a:t> вызывает базовую реализацию для любых записей, унаследованных из других записей. </a:t>
            </a:r>
          </a:p>
          <a:p>
            <a:endParaRPr lang="ru-RU" dirty="0">
              <a:cs typeface="Calibri"/>
            </a:endParaRPr>
          </a:p>
          <a:p>
            <a:r>
              <a:rPr lang="ru-RU" dirty="0">
                <a:cs typeface="Calibri"/>
              </a:rPr>
              <a:t>Переопределение </a:t>
            </a:r>
            <a:r>
              <a:rPr lang="ru-RU" dirty="0" err="1">
                <a:cs typeface="Calibri"/>
              </a:rPr>
              <a:t>ToString</a:t>
            </a:r>
            <a:r>
              <a:rPr lang="ru-RU" dirty="0">
                <a:cs typeface="Calibri"/>
              </a:rPr>
              <a:t> () возвращает строку, созданную </a:t>
            </a:r>
            <a:r>
              <a:rPr lang="ru-RU" dirty="0" err="1">
                <a:cs typeface="Calibri"/>
              </a:rPr>
              <a:t>PrintMembers</a:t>
            </a:r>
            <a:r>
              <a:rPr lang="ru-RU" dirty="0">
                <a:cs typeface="Calibri"/>
              </a:rPr>
              <a:t>, окруженную </a:t>
            </a:r>
            <a:r>
              <a:rPr lang="en-US" dirty="0">
                <a:cs typeface="Calibri"/>
              </a:rPr>
              <a:t>“</a:t>
            </a:r>
            <a:r>
              <a:rPr lang="ru-RU" dirty="0">
                <a:cs typeface="Calibri"/>
              </a:rPr>
              <a:t>{</a:t>
            </a:r>
            <a:r>
              <a:rPr lang="en-US" dirty="0">
                <a:cs typeface="Calibri"/>
              </a:rPr>
              <a:t>“ </a:t>
            </a:r>
            <a:r>
              <a:rPr lang="ru-RU" dirty="0">
                <a:cs typeface="Calibri"/>
              </a:rPr>
              <a:t>и</a:t>
            </a:r>
            <a:r>
              <a:rPr lang="en-US" dirty="0">
                <a:cs typeface="Calibri"/>
              </a:rPr>
              <a:t> “</a:t>
            </a:r>
            <a:r>
              <a:rPr lang="ru-RU" dirty="0">
                <a:cs typeface="Calibri"/>
              </a:rPr>
              <a:t>}</a:t>
            </a:r>
            <a:r>
              <a:rPr lang="en-US" dirty="0">
                <a:cs typeface="Calibri"/>
              </a:rPr>
              <a:t>”</a:t>
            </a:r>
            <a:r>
              <a:rPr lang="ru-RU" dirty="0">
                <a:cs typeface="Calibri"/>
              </a:rPr>
              <a:t>. </a:t>
            </a:r>
            <a:endParaRPr lang="en-US" dirty="0">
              <a:cs typeface="Calibri"/>
            </a:endParaRPr>
          </a:p>
          <a:p>
            <a:r>
              <a:rPr lang="ru-RU" dirty="0">
                <a:cs typeface="Calibri"/>
              </a:rPr>
              <a:t>Например, метод </a:t>
            </a:r>
            <a:r>
              <a:rPr lang="ru-RU" dirty="0" err="1">
                <a:cs typeface="Calibri"/>
              </a:rPr>
              <a:t>ToString</a:t>
            </a:r>
            <a:r>
              <a:rPr lang="ru-RU" dirty="0">
                <a:cs typeface="Calibri"/>
              </a:rPr>
              <a:t> () для </a:t>
            </a:r>
            <a:r>
              <a:rPr lang="ru-RU" dirty="0" err="1">
                <a:cs typeface="Calibri"/>
              </a:rPr>
              <a:t>Student</a:t>
            </a:r>
            <a:r>
              <a:rPr lang="ru-RU" dirty="0">
                <a:cs typeface="Calibri"/>
              </a:rPr>
              <a:t> возвращает строку, подобную следующему коду: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2730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Ранее был показан традиционный синтаксис. </a:t>
            </a:r>
          </a:p>
          <a:p>
            <a:r>
              <a:rPr lang="ru-RU" dirty="0">
                <a:cs typeface="Calibri"/>
              </a:rPr>
              <a:t>Существует более сжатая форма, которая называется </a:t>
            </a:r>
            <a:r>
              <a:rPr lang="en-US" dirty="0">
                <a:cs typeface="Calibri"/>
              </a:rPr>
              <a:t>positional records.</a:t>
            </a:r>
          </a:p>
          <a:p>
            <a:endParaRPr lang="en-US" dirty="0">
              <a:cs typeface="Calibri"/>
            </a:endParaRPr>
          </a:p>
          <a:p>
            <a:r>
              <a:rPr lang="ru-RU" dirty="0">
                <a:cs typeface="Calibri"/>
              </a:rPr>
              <a:t>Этот синтаксис создаёт ту же функциональность, что и более ранняя версия (с парой дополнительных функций, которые мы обсудим позже). </a:t>
            </a:r>
            <a:endParaRPr lang="en-US" dirty="0">
              <a:cs typeface="Calibri"/>
            </a:endParaRPr>
          </a:p>
          <a:p>
            <a:r>
              <a:rPr lang="ru-RU" dirty="0">
                <a:cs typeface="Calibri"/>
              </a:rPr>
              <a:t>В данном случае, объявления заканчиваются точкой с запятой вместо скобок, потому что эти записи не добавляют дополнительных методов.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ru-RU" dirty="0">
                <a:cs typeface="Calibri"/>
              </a:rPr>
              <a:t>В </a:t>
            </a:r>
            <a:r>
              <a:rPr lang="en-US" dirty="0" err="1">
                <a:cs typeface="Calibri"/>
              </a:rPr>
              <a:t>.net</a:t>
            </a:r>
            <a:r>
              <a:rPr lang="en-US" dirty="0">
                <a:cs typeface="Calibri"/>
              </a:rPr>
              <a:t> 4.8 </a:t>
            </a:r>
            <a:r>
              <a:rPr lang="ru-RU" dirty="0">
                <a:cs typeface="Calibri"/>
              </a:rPr>
              <a:t>в частности, и во всём, что ниже </a:t>
            </a:r>
            <a:r>
              <a:rPr lang="en-US" dirty="0" err="1">
                <a:cs typeface="Calibri"/>
              </a:rPr>
              <a:t>.Net</a:t>
            </a:r>
            <a:r>
              <a:rPr lang="en-US" dirty="0">
                <a:cs typeface="Calibri"/>
              </a:rPr>
              <a:t> standard 2.0 </a:t>
            </a:r>
            <a:r>
              <a:rPr lang="ru-RU" dirty="0">
                <a:cs typeface="Calibri"/>
              </a:rPr>
              <a:t>будет ругаться на </a:t>
            </a:r>
            <a:r>
              <a:rPr lang="en-US" dirty="0" err="1">
                <a:cs typeface="Calibri"/>
              </a:rPr>
              <a:t>IsIexternalInit</a:t>
            </a:r>
            <a:r>
              <a:rPr lang="en-US" dirty="0">
                <a:cs typeface="Calibri"/>
              </a:rPr>
              <a:t>, </a:t>
            </a:r>
            <a:r>
              <a:rPr lang="ru-RU" dirty="0">
                <a:cs typeface="Calibri"/>
              </a:rPr>
              <a:t>решается импортом </a:t>
            </a:r>
            <a:r>
              <a:rPr lang="ru-RU" dirty="0" err="1">
                <a:cs typeface="Calibri"/>
              </a:rPr>
              <a:t>нугета</a:t>
            </a:r>
            <a:r>
              <a:rPr lang="ru-RU" dirty="0">
                <a:cs typeface="Calibri"/>
              </a:rPr>
              <a:t>.</a:t>
            </a:r>
          </a:p>
          <a:p>
            <a:r>
              <a:rPr lang="ru-RU" dirty="0">
                <a:cs typeface="Calibri"/>
              </a:rPr>
              <a:t>В </a:t>
            </a:r>
            <a:r>
              <a:rPr lang="en-US" dirty="0" err="1">
                <a:cs typeface="Calibri"/>
              </a:rPr>
              <a:t>.Net</a:t>
            </a:r>
            <a:r>
              <a:rPr lang="en-US" dirty="0">
                <a:cs typeface="Calibri"/>
              </a:rPr>
              <a:t> 5 </a:t>
            </a:r>
            <a:r>
              <a:rPr lang="ru-RU" dirty="0">
                <a:cs typeface="Calibri"/>
              </a:rPr>
              <a:t>должно работать из коробки.</a:t>
            </a:r>
          </a:p>
          <a:p>
            <a:endParaRPr lang="ru-RU" dirty="0">
              <a:cs typeface="Calibri"/>
            </a:endParaRPr>
          </a:p>
          <a:p>
            <a:r>
              <a:rPr lang="ru-RU" dirty="0">
                <a:cs typeface="Calibri"/>
              </a:rPr>
              <a:t>В эти позиционные записи можно добавить тело или включить какие-нибудь дополнительные методы: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5408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Рассказать про код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2604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Компилятор создает метод </a:t>
            </a:r>
            <a:r>
              <a:rPr lang="ru-RU" dirty="0" err="1">
                <a:cs typeface="Calibri"/>
              </a:rPr>
              <a:t>Deconstruct</a:t>
            </a:r>
            <a:r>
              <a:rPr lang="ru-RU" dirty="0">
                <a:cs typeface="Calibri"/>
              </a:rPr>
              <a:t> для позиционных записей. </a:t>
            </a:r>
          </a:p>
          <a:p>
            <a:r>
              <a:rPr lang="ru-RU" dirty="0">
                <a:cs typeface="Calibri"/>
              </a:rPr>
              <a:t>У метода </a:t>
            </a:r>
            <a:r>
              <a:rPr lang="ru-RU" dirty="0" err="1">
                <a:cs typeface="Calibri"/>
              </a:rPr>
              <a:t>Deconstruct</a:t>
            </a:r>
            <a:r>
              <a:rPr lang="ru-RU" dirty="0">
                <a:cs typeface="Calibri"/>
              </a:rPr>
              <a:t> есть параметры, которые соответствуют именам всех публичных свойств в типе записи.</a:t>
            </a:r>
            <a:endParaRPr lang="en-US" dirty="0">
              <a:cs typeface="Calibri"/>
            </a:endParaRPr>
          </a:p>
          <a:p>
            <a:r>
              <a:rPr lang="ru-RU" dirty="0">
                <a:cs typeface="Calibri"/>
              </a:rPr>
              <a:t>Метод </a:t>
            </a:r>
            <a:r>
              <a:rPr lang="ru-RU" dirty="0" err="1">
                <a:cs typeface="Calibri"/>
              </a:rPr>
              <a:t>Deconstruct</a:t>
            </a:r>
            <a:r>
              <a:rPr lang="ru-RU" dirty="0">
                <a:cs typeface="Calibri"/>
              </a:rPr>
              <a:t> можно использовать для деконструкции записи на её свойства:</a:t>
            </a:r>
            <a:endParaRPr lang="en-US" dirty="0">
              <a:cs typeface="Calibri"/>
            </a:endParaRPr>
          </a:p>
          <a:p>
            <a:r>
              <a:rPr lang="ru-RU" dirty="0">
                <a:cs typeface="Calibri"/>
              </a:rPr>
              <a:t>-</a:t>
            </a:r>
            <a:r>
              <a:rPr lang="en-US" dirty="0">
                <a:cs typeface="Calibri"/>
              </a:rPr>
              <a:t>&gt;</a:t>
            </a:r>
            <a:r>
              <a:rPr lang="ru-RU" dirty="0">
                <a:cs typeface="Calibri"/>
              </a:rPr>
              <a:t>пример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403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Рассказать про код.</a:t>
            </a:r>
          </a:p>
          <a:p>
            <a:endParaRPr lang="en-US" dirty="0">
              <a:cs typeface="Calibri"/>
            </a:endParaRPr>
          </a:p>
          <a:p>
            <a:r>
              <a:rPr lang="ru-RU" dirty="0">
                <a:cs typeface="Calibri"/>
              </a:rPr>
              <a:t>И последнее. Записи поддерживают </a:t>
            </a:r>
            <a:r>
              <a:rPr lang="en-US" dirty="0">
                <a:cs typeface="Calibri"/>
              </a:rPr>
              <a:t>with expressions (</a:t>
            </a:r>
            <a:r>
              <a:rPr lang="ru-RU" dirty="0">
                <a:cs typeface="Calibri"/>
              </a:rPr>
              <a:t>выражения).</a:t>
            </a:r>
          </a:p>
          <a:p>
            <a:r>
              <a:rPr lang="ru-RU" dirty="0">
                <a:cs typeface="Calibri"/>
              </a:rPr>
              <a:t>Эти выражения говорят компилятору создать копию записи, но с модифицированными указанными свойствами.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2365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Рассказать про код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3350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Простой, как швейцарские часы </a:t>
            </a:r>
            <a:r>
              <a:rPr lang="ru-RU" dirty="0">
                <a:cs typeface="Calibri"/>
                <a:sym typeface="Wingdings" panose="05000000000000000000" pitchFamily="2" charset="2"/>
              </a:rPr>
              <a:t>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9059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9051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https://docs.microsoft.com/en-us/dotnet/csharp/whats-new/csharp-9#record-types</a:t>
            </a:r>
            <a:endParaRPr lang="en-US" dirty="0"/>
          </a:p>
          <a:p>
            <a:r>
              <a:rPr lang="en-US" dirty="0">
                <a:hlinkClick r:id="rId4"/>
              </a:rPr>
              <a:t>https://docs.microsoft.com/en-us/dotnet/csharp/tutorials/exploration/records</a:t>
            </a:r>
            <a:endParaRPr lang="en-US" dirty="0">
              <a:cs typeface="Calibri" panose="020F0502020204030204"/>
              <a:hlinkClick r:id="rId4"/>
            </a:endParaRPr>
          </a:p>
          <a:p>
            <a:r>
              <a:rPr lang="en-US" dirty="0">
                <a:hlinkClick r:id="rId5"/>
              </a:rPr>
              <a:t>https://metanit.com/sharp/tutorial/3.51.php</a:t>
            </a:r>
            <a:r>
              <a:rPr lang="en-US" dirty="0"/>
              <a:t> </a:t>
            </a:r>
            <a:endParaRPr lang="ru-RU" dirty="0"/>
          </a:p>
          <a:p>
            <a:endParaRPr lang="ru-RU" dirty="0">
              <a:cs typeface="Calibri"/>
            </a:endParaRPr>
          </a:p>
          <a:p>
            <a:r>
              <a:rPr lang="en-US">
                <a:cs typeface="Calibri"/>
              </a:rPr>
              <a:t>https://github.com/EPilyaev/LetsTalkAbout.Net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6238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Records</a:t>
            </a:r>
            <a:r>
              <a:rPr lang="ru-RU" dirty="0">
                <a:cs typeface="Calibri"/>
              </a:rPr>
              <a:t> (записи)</a:t>
            </a:r>
            <a:endParaRPr lang="en-US" dirty="0">
              <a:cs typeface="Calibri"/>
            </a:endParaRPr>
          </a:p>
          <a:p>
            <a:r>
              <a:rPr lang="ru-RU" dirty="0">
                <a:cs typeface="Calibri"/>
              </a:rPr>
              <a:t>В C # 9.0 представлены</a:t>
            </a:r>
            <a:r>
              <a:rPr lang="en-US" dirty="0">
                <a:cs typeface="Calibri"/>
              </a:rPr>
              <a:t> record types</a:t>
            </a:r>
            <a:r>
              <a:rPr lang="ru-RU" dirty="0">
                <a:cs typeface="Calibri"/>
              </a:rPr>
              <a:t>. Они являются ссылочным типом, который автоматически генерирует методы для обеспечения семантики равенства. По умолчанию, записи неизменяемы.</a:t>
            </a:r>
          </a:p>
          <a:p>
            <a:r>
              <a:rPr lang="en-US" dirty="0">
                <a:cs typeface="Calibri"/>
              </a:rPr>
              <a:t>Record </a:t>
            </a:r>
            <a:r>
              <a:rPr lang="ru-RU" dirty="0">
                <a:cs typeface="Calibri"/>
              </a:rPr>
              <a:t>типы упрощают создание неизменяемых ссылочных типов в </a:t>
            </a:r>
            <a:r>
              <a:rPr lang="en-US" dirty="0" err="1">
                <a:cs typeface="Calibri"/>
              </a:rPr>
              <a:t>.Net</a:t>
            </a:r>
            <a:r>
              <a:rPr lang="en-US" dirty="0">
                <a:cs typeface="Calibri"/>
              </a:rPr>
              <a:t>. </a:t>
            </a:r>
          </a:p>
          <a:p>
            <a:r>
              <a:rPr lang="en-US" dirty="0">
                <a:cs typeface="Calibri"/>
              </a:rPr>
              <a:t>-</a:t>
            </a:r>
          </a:p>
          <a:p>
            <a:r>
              <a:rPr lang="ru-RU" dirty="0">
                <a:cs typeface="Calibri"/>
              </a:rPr>
              <a:t>У неизменяемых ссылочных типов есть много преимуществ. Больше всего они себя проявляют в программах с высоким параллелизмом и общими (</a:t>
            </a:r>
            <a:r>
              <a:rPr lang="en-US" dirty="0">
                <a:cs typeface="Calibri"/>
              </a:rPr>
              <a:t>shared) </a:t>
            </a:r>
            <a:r>
              <a:rPr lang="ru-RU" dirty="0">
                <a:cs typeface="Calibri"/>
              </a:rPr>
              <a:t>данными.</a:t>
            </a:r>
          </a:p>
          <a:p>
            <a:r>
              <a:rPr lang="ru-RU" dirty="0">
                <a:cs typeface="Calibri"/>
              </a:rPr>
              <a:t>Раньше </a:t>
            </a:r>
            <a:r>
              <a:rPr lang="en-US" dirty="0">
                <a:cs typeface="Calibri"/>
              </a:rPr>
              <a:t>C# </a:t>
            </a:r>
            <a:r>
              <a:rPr lang="ru-RU" dirty="0">
                <a:cs typeface="Calibri"/>
              </a:rPr>
              <a:t>заставлял писать довольно много кода для создания неизменяемых ссылочных типов. </a:t>
            </a:r>
          </a:p>
          <a:p>
            <a:r>
              <a:rPr lang="en-US" dirty="0">
                <a:cs typeface="Calibri"/>
              </a:rPr>
              <a:t>Records </a:t>
            </a:r>
            <a:r>
              <a:rPr lang="ru-RU" dirty="0">
                <a:cs typeface="Calibri"/>
              </a:rPr>
              <a:t>позволяют объявить неизменяемый ссылочный тип который использует семантику равенства значимых (</a:t>
            </a:r>
            <a:r>
              <a:rPr lang="en-US" dirty="0">
                <a:cs typeface="Calibri"/>
              </a:rPr>
              <a:t>value)</a:t>
            </a:r>
            <a:r>
              <a:rPr lang="ru-RU" dirty="0">
                <a:cs typeface="Calibri"/>
              </a:rPr>
              <a:t> типов</a:t>
            </a:r>
            <a:r>
              <a:rPr lang="en-US" dirty="0">
                <a:cs typeface="Calibri"/>
              </a:rPr>
              <a:t>.</a:t>
            </a:r>
          </a:p>
          <a:p>
            <a:r>
              <a:rPr lang="ru-RU" dirty="0">
                <a:cs typeface="Calibri"/>
              </a:rPr>
              <a:t>Автогенерируемые методы для проверки равенства и хеш кодов считают две «записи» равными, если все их свойства равны.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073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Рассказать про код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ru-RU" dirty="0">
                <a:cs typeface="Calibri"/>
              </a:rPr>
              <a:t>Ссылочный тип (если посмотреть в </a:t>
            </a:r>
            <a:r>
              <a:rPr lang="en-US" dirty="0">
                <a:cs typeface="Calibri"/>
              </a:rPr>
              <a:t>IL </a:t>
            </a:r>
            <a:r>
              <a:rPr lang="ru-RU" dirty="0">
                <a:cs typeface="Calibri"/>
              </a:rPr>
              <a:t>код – класс)</a:t>
            </a:r>
          </a:p>
          <a:p>
            <a:r>
              <a:rPr lang="ru-RU" dirty="0">
                <a:cs typeface="Calibri"/>
              </a:rPr>
              <a:t>Неизменяемый, свойства не могут меняться после создания объекта</a:t>
            </a:r>
          </a:p>
          <a:p>
            <a:r>
              <a:rPr lang="ru-RU" dirty="0">
                <a:cs typeface="Calibri"/>
              </a:rPr>
              <a:t>Конструирование – </a:t>
            </a:r>
            <a:r>
              <a:rPr lang="en-US" dirty="0">
                <a:cs typeface="Calibri"/>
              </a:rPr>
              <a:t>positional pattern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519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>
                <a:cs typeface="Calibri"/>
              </a:rPr>
              <a:t>Когда мы определяем </a:t>
            </a:r>
            <a:r>
              <a:rPr lang="en-US">
                <a:cs typeface="Calibri"/>
              </a:rPr>
              <a:t>record type, </a:t>
            </a:r>
            <a:r>
              <a:rPr lang="ru-RU">
                <a:cs typeface="Calibri"/>
              </a:rPr>
              <a:t>компилятор автоматически генерирует ряд методов: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>
                <a:cs typeface="Calibri"/>
              </a:rPr>
              <a:t>Методы для равенства по значению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>
                <a:cs typeface="Calibri"/>
              </a:rPr>
              <a:t>Переопределяет </a:t>
            </a:r>
            <a:r>
              <a:rPr lang="en-US" err="1">
                <a:cs typeface="Calibri"/>
              </a:rPr>
              <a:t>GetHashCode</a:t>
            </a:r>
            <a:endParaRPr lang="en-US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>
                <a:cs typeface="Calibri"/>
              </a:rPr>
              <a:t>Copy </a:t>
            </a:r>
            <a:r>
              <a:rPr lang="ru-RU">
                <a:cs typeface="Calibri"/>
              </a:rPr>
              <a:t>и </a:t>
            </a:r>
            <a:r>
              <a:rPr lang="en-US">
                <a:cs typeface="Calibri"/>
              </a:rPr>
              <a:t>Clone </a:t>
            </a:r>
            <a:r>
              <a:rPr lang="ru-RU">
                <a:cs typeface="Calibri"/>
              </a:rPr>
              <a:t>члены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err="1">
                <a:cs typeface="Calibri"/>
              </a:rPr>
              <a:t>PrintMembers</a:t>
            </a:r>
            <a:r>
              <a:rPr lang="en-US">
                <a:cs typeface="Calibri"/>
              </a:rPr>
              <a:t> </a:t>
            </a:r>
            <a:r>
              <a:rPr lang="ru-RU">
                <a:cs typeface="Calibri"/>
              </a:rPr>
              <a:t>и </a:t>
            </a:r>
            <a:r>
              <a:rPr lang="en-US" err="1">
                <a:cs typeface="Calibri"/>
              </a:rPr>
              <a:t>ToString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5691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>
                <a:cs typeface="Calibri"/>
              </a:rPr>
              <a:t>Записи поддерживают наследование. Объявить наследника можно следующим образом</a:t>
            </a:r>
          </a:p>
          <a:p>
            <a:r>
              <a:rPr lang="ru-RU" sz="1400">
                <a:cs typeface="Calibri"/>
              </a:rPr>
              <a:t>Чуть рассказать по коду</a:t>
            </a:r>
            <a:endParaRPr lang="en-US" sz="140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8262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>
                <a:cs typeface="Calibri"/>
              </a:rPr>
              <a:t>Компилятор генерирует разные версии методов. </a:t>
            </a:r>
          </a:p>
          <a:p>
            <a:r>
              <a:rPr lang="ru-RU">
                <a:cs typeface="Calibri"/>
              </a:rPr>
              <a:t>Сигнатуры зависят от того, запечатанный (</a:t>
            </a:r>
            <a:r>
              <a:rPr lang="en-US">
                <a:cs typeface="Calibri"/>
              </a:rPr>
              <a:t>sealed) </a:t>
            </a:r>
            <a:r>
              <a:rPr lang="ru-RU">
                <a:cs typeface="Calibri"/>
              </a:rPr>
              <a:t>ли это рекорд и является ли прямой базовый класс объектом.</a:t>
            </a:r>
          </a:p>
          <a:p>
            <a:endParaRPr lang="ru-RU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9053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Типы записи должны соответствовать следующим правилам:</a:t>
            </a:r>
          </a:p>
          <a:p>
            <a:endParaRPr lang="ru-RU" dirty="0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Value based equality. </a:t>
            </a:r>
            <a:r>
              <a:rPr lang="ru-RU" dirty="0">
                <a:cs typeface="Calibri"/>
              </a:rPr>
              <a:t>Равенство основано на сравнении значений, и проверяет, что типы совпадают. Например, </a:t>
            </a:r>
            <a:r>
              <a:rPr lang="en-US" dirty="0">
                <a:cs typeface="Calibri"/>
              </a:rPr>
              <a:t>Student </a:t>
            </a:r>
            <a:r>
              <a:rPr lang="ru-RU" dirty="0">
                <a:cs typeface="Calibri"/>
              </a:rPr>
              <a:t>не может равняться </a:t>
            </a:r>
            <a:r>
              <a:rPr lang="en-US" dirty="0">
                <a:cs typeface="Calibri"/>
              </a:rPr>
              <a:t>Person</a:t>
            </a:r>
            <a:r>
              <a:rPr lang="ru-RU" dirty="0">
                <a:cs typeface="Calibri"/>
              </a:rPr>
              <a:t>-у, даже если имя у обеих записей совпадает.</a:t>
            </a:r>
            <a:endParaRPr lang="en-US" dirty="0">
              <a:cs typeface="Calibri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Calibri"/>
              </a:rPr>
              <a:t> </a:t>
            </a:r>
            <a:r>
              <a:rPr lang="ru-RU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Calibri"/>
              </a:rPr>
              <a:t>У типов-записей есть консистентное строковое представление, сгенерированное автоматически.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Calibri"/>
              </a:rPr>
              <a:t> Записи поддерживают создание через копирование (</a:t>
            </a:r>
            <a:r>
              <a:rPr lang="en-US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Calibri"/>
              </a:rPr>
              <a:t>copy construction)</a:t>
            </a:r>
            <a:r>
              <a:rPr lang="ru-RU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Calibri"/>
              </a:rPr>
              <a:t>. Правильное создание через копирование должно включать иерархии наследования и свойства, добавленные разработчиками.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Calibri"/>
              </a:rPr>
              <a:t> </a:t>
            </a:r>
            <a:r>
              <a:rPr lang="ru-RU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Calibri"/>
              </a:rPr>
              <a:t>Записи можно копировать с модификацией. Эти операции копирования и изменения поддерживают неразрушающую мутацию</a:t>
            </a:r>
            <a:r>
              <a:rPr lang="en-US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Calibri"/>
              </a:rPr>
              <a:t> (non-destructive mutation</a:t>
            </a:r>
            <a:r>
              <a:rPr lang="ru-RU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  <a:cs typeface="Calibri"/>
              </a:rPr>
              <a:t>).</a:t>
            </a:r>
            <a:endParaRPr lang="en-US" b="0" i="0" dirty="0">
              <a:solidFill>
                <a:srgbClr val="E3E3E3"/>
              </a:solidFill>
              <a:effectLst/>
              <a:latin typeface="Segoe UI" panose="020B0502040204020203" pitchFamily="34" charset="0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5690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>
                <a:cs typeface="Calibri"/>
              </a:rPr>
              <a:t>Компилятор перегружает Equals, operator == и operator !=</a:t>
            </a:r>
          </a:p>
          <a:p>
            <a:endParaRPr lang="ru-RU">
              <a:cs typeface="Calibri"/>
            </a:endParaRPr>
          </a:p>
          <a:p>
            <a:r>
              <a:rPr lang="ru-RU">
                <a:cs typeface="Calibri"/>
              </a:rPr>
              <a:t>Синтезированный GetHashCode использует GetHashCode из всех свойств и полей, объявленных в базовом типе и типе записи.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3C86C-D1B5-4623-9EA0-CD7B95C914F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447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29-Apr-21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29-Apr-21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29-Apr-21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29-Apr-21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29-Apr-21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29-Apr-21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29-Apr-21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29-Apr-21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29-Apr-21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29-Apr-21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29-Apr-21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29-Apr-21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text, indoor, music, stack&#10;&#10;Description automatically generated">
            <a:extLst>
              <a:ext uri="{FF2B5EF4-FFF2-40B4-BE49-F238E27FC236}">
                <a16:creationId xmlns:a16="http://schemas.microsoft.com/office/drawing/2014/main" id="{177BD06F-1E0B-4C1C-981C-F817784D59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786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7495DA1-2FD3-4140-8DD1-E6208AE4789E}"/>
              </a:ext>
            </a:extLst>
          </p:cNvPr>
          <p:cNvSpPr/>
          <p:nvPr/>
        </p:nvSpPr>
        <p:spPr>
          <a:xfrm>
            <a:off x="2944090" y="669638"/>
            <a:ext cx="6303819" cy="1579418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Type </a:t>
            </a:r>
            <a:r>
              <a:rPr lang="en-US" sz="3600" err="1">
                <a:solidFill>
                  <a:schemeClr val="bg1"/>
                </a:solidFill>
              </a:rPr>
              <a:t>EqualityContract</a:t>
            </a:r>
            <a:r>
              <a:rPr lang="en-US" sz="3600">
                <a:solidFill>
                  <a:schemeClr val="bg1"/>
                </a:solidFill>
              </a:rPr>
              <a:t> { get; }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A721276-4752-4391-B51B-338A8D95BEB5}"/>
              </a:ext>
            </a:extLst>
          </p:cNvPr>
          <p:cNvSpPr/>
          <p:nvPr/>
        </p:nvSpPr>
        <p:spPr>
          <a:xfrm>
            <a:off x="817419" y="4928754"/>
            <a:ext cx="2341418" cy="13577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virtual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8B35FCC-FBB6-4DD9-B68D-BA550CFA5B83}"/>
              </a:ext>
            </a:extLst>
          </p:cNvPr>
          <p:cNvSpPr/>
          <p:nvPr/>
        </p:nvSpPr>
        <p:spPr>
          <a:xfrm>
            <a:off x="4925291" y="4926446"/>
            <a:ext cx="2341418" cy="13577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override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B3A32A5-B4AD-44F1-8AF5-208E3A135F97}"/>
              </a:ext>
            </a:extLst>
          </p:cNvPr>
          <p:cNvSpPr/>
          <p:nvPr/>
        </p:nvSpPr>
        <p:spPr>
          <a:xfrm>
            <a:off x="8866909" y="4926446"/>
            <a:ext cx="2341418" cy="13577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sealed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F92D959-2613-4F5F-91BD-D7568859E6DD}"/>
              </a:ext>
            </a:extLst>
          </p:cNvPr>
          <p:cNvSpPr/>
          <p:nvPr/>
        </p:nvSpPr>
        <p:spPr>
          <a:xfrm>
            <a:off x="817419" y="3217718"/>
            <a:ext cx="2341418" cy="13577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/>
              <a:t>object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0FC6FF-EDE6-486D-BCE9-ABE4593F1A90}"/>
              </a:ext>
            </a:extLst>
          </p:cNvPr>
          <p:cNvSpPr/>
          <p:nvPr/>
        </p:nvSpPr>
        <p:spPr>
          <a:xfrm>
            <a:off x="4925291" y="3215410"/>
            <a:ext cx="2341418" cy="13577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/>
              <a:t>record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E2B442A-8C8D-4598-8D02-3108F52C5964}"/>
              </a:ext>
            </a:extLst>
          </p:cNvPr>
          <p:cNvSpPr/>
          <p:nvPr/>
        </p:nvSpPr>
        <p:spPr>
          <a:xfrm>
            <a:off x="8866909" y="3215410"/>
            <a:ext cx="2341418" cy="13577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/>
              <a:t>sealed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C543E40-9378-432D-8CCF-019AB83885DF}"/>
              </a:ext>
            </a:extLst>
          </p:cNvPr>
          <p:cNvCxnSpPr>
            <a:stCxn id="6" idx="2"/>
            <a:endCxn id="11" idx="0"/>
          </p:cNvCxnSpPr>
          <p:nvPr/>
        </p:nvCxnSpPr>
        <p:spPr>
          <a:xfrm flipH="1">
            <a:off x="1988128" y="2249056"/>
            <a:ext cx="4107872" cy="968662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miter lim="800000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5AC6983-64FB-4D21-8C38-7028710013D5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>
            <a:off x="1988128" y="4575464"/>
            <a:ext cx="0" cy="353290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miter lim="800000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F6B966D-D2CB-4932-9E87-5832EA907704}"/>
              </a:ext>
            </a:extLst>
          </p:cNvPr>
          <p:cNvCxnSpPr>
            <a:stCxn id="6" idx="2"/>
            <a:endCxn id="12" idx="0"/>
          </p:cNvCxnSpPr>
          <p:nvPr/>
        </p:nvCxnSpPr>
        <p:spPr>
          <a:xfrm>
            <a:off x="6096000" y="2249056"/>
            <a:ext cx="0" cy="966354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miter lim="800000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467710F-9670-4669-A54F-02D43C98BB74}"/>
              </a:ext>
            </a:extLst>
          </p:cNvPr>
          <p:cNvCxnSpPr>
            <a:cxnSpLocks/>
            <a:stCxn id="12" idx="2"/>
            <a:endCxn id="9" idx="0"/>
          </p:cNvCxnSpPr>
          <p:nvPr/>
        </p:nvCxnSpPr>
        <p:spPr>
          <a:xfrm>
            <a:off x="6096000" y="4573156"/>
            <a:ext cx="0" cy="353290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miter lim="800000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8D0FC7A-1E07-431A-898D-DCAF7C3FAA87}"/>
              </a:ext>
            </a:extLst>
          </p:cNvPr>
          <p:cNvCxnSpPr>
            <a:stCxn id="6" idx="2"/>
            <a:endCxn id="13" idx="0"/>
          </p:cNvCxnSpPr>
          <p:nvPr/>
        </p:nvCxnSpPr>
        <p:spPr>
          <a:xfrm>
            <a:off x="6096000" y="2249056"/>
            <a:ext cx="3941618" cy="966354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miter lim="800000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F8E89C8-E4EB-45D1-8185-2D6F935E4CB2}"/>
              </a:ext>
            </a:extLst>
          </p:cNvPr>
          <p:cNvCxnSpPr>
            <a:cxnSpLocks/>
            <a:stCxn id="13" idx="2"/>
            <a:endCxn id="10" idx="0"/>
          </p:cNvCxnSpPr>
          <p:nvPr/>
        </p:nvCxnSpPr>
        <p:spPr>
          <a:xfrm>
            <a:off x="10037618" y="4573156"/>
            <a:ext cx="0" cy="353290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miter lim="800000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4124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sheep in a field&#10;&#10;Description automatically generated">
            <a:extLst>
              <a:ext uri="{FF2B5EF4-FFF2-40B4-BE49-F238E27FC236}">
                <a16:creationId xmlns:a16="http://schemas.microsoft.com/office/drawing/2014/main" id="{F6BDAE69-EA3F-408F-A730-29328B88E8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0000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721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D3D711A4-0920-4C05-81BD-3E120D71FA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0239848"/>
              </p:ext>
            </p:extLst>
          </p:nvPr>
        </p:nvGraphicFramePr>
        <p:xfrm>
          <a:off x="694442" y="533791"/>
          <a:ext cx="10803116" cy="16328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1558">
                  <a:extLst>
                    <a:ext uri="{9D8B030D-6E8A-4147-A177-3AD203B41FA5}">
                      <a16:colId xmlns:a16="http://schemas.microsoft.com/office/drawing/2014/main" val="137275128"/>
                    </a:ext>
                  </a:extLst>
                </a:gridCol>
                <a:gridCol w="5401558">
                  <a:extLst>
                    <a:ext uri="{9D8B030D-6E8A-4147-A177-3AD203B41FA5}">
                      <a16:colId xmlns:a16="http://schemas.microsoft.com/office/drawing/2014/main" val="3577383373"/>
                    </a:ext>
                  </a:extLst>
                </a:gridCol>
              </a:tblGrid>
              <a:tr h="816429">
                <a:tc>
                  <a:txBody>
                    <a:bodyPr/>
                    <a:lstStyle/>
                    <a:p>
                      <a:pPr algn="ctr"/>
                      <a:r>
                        <a:rPr lang="ru-RU" sz="2400"/>
                        <a:t>Тип записи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/>
                        <a:t>Модификатор доступа </a:t>
                      </a:r>
                      <a:r>
                        <a:rPr lang="en-US" sz="2400"/>
                        <a:t>Clone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3159669"/>
                  </a:ext>
                </a:extLst>
              </a:tr>
              <a:tr h="816429"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abstract record : object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abstract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2282993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5627E57-1154-4D07-B95B-4222F87A45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3093595"/>
              </p:ext>
            </p:extLst>
          </p:nvPr>
        </p:nvGraphicFramePr>
        <p:xfrm>
          <a:off x="694442" y="2166650"/>
          <a:ext cx="10803116" cy="81642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401558">
                  <a:extLst>
                    <a:ext uri="{9D8B030D-6E8A-4147-A177-3AD203B41FA5}">
                      <a16:colId xmlns:a16="http://schemas.microsoft.com/office/drawing/2014/main" val="1819728041"/>
                    </a:ext>
                  </a:extLst>
                </a:gridCol>
                <a:gridCol w="5401558">
                  <a:extLst>
                    <a:ext uri="{9D8B030D-6E8A-4147-A177-3AD203B41FA5}">
                      <a16:colId xmlns:a16="http://schemas.microsoft.com/office/drawing/2014/main" val="3883005152"/>
                    </a:ext>
                  </a:extLst>
                </a:gridCol>
              </a:tblGrid>
              <a:tr h="816429"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abstract record : record</a:t>
                      </a:r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abstract override</a:t>
                      </a:r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3706360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5F9FCE4-3187-47E3-B50B-3385A8B3C5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5255192"/>
              </p:ext>
            </p:extLst>
          </p:nvPr>
        </p:nvGraphicFramePr>
        <p:xfrm>
          <a:off x="694442" y="2983079"/>
          <a:ext cx="10803116" cy="81642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401558">
                  <a:extLst>
                    <a:ext uri="{9D8B030D-6E8A-4147-A177-3AD203B41FA5}">
                      <a16:colId xmlns:a16="http://schemas.microsoft.com/office/drawing/2014/main" val="2983271039"/>
                    </a:ext>
                  </a:extLst>
                </a:gridCol>
                <a:gridCol w="5401558">
                  <a:extLst>
                    <a:ext uri="{9D8B030D-6E8A-4147-A177-3AD203B41FA5}">
                      <a16:colId xmlns:a16="http://schemas.microsoft.com/office/drawing/2014/main" val="3634710355"/>
                    </a:ext>
                  </a:extLst>
                </a:gridCol>
              </a:tblGrid>
              <a:tr h="816429"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sealed record : object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- (non-virtual)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953338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5DB2042-AA9E-46EA-997E-7DCF21A6E7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2527510"/>
              </p:ext>
            </p:extLst>
          </p:nvPr>
        </p:nvGraphicFramePr>
        <p:xfrm>
          <a:off x="694442" y="3799508"/>
          <a:ext cx="10803116" cy="81642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401558">
                  <a:extLst>
                    <a:ext uri="{9D8B030D-6E8A-4147-A177-3AD203B41FA5}">
                      <a16:colId xmlns:a16="http://schemas.microsoft.com/office/drawing/2014/main" val="2343760606"/>
                    </a:ext>
                  </a:extLst>
                </a:gridCol>
                <a:gridCol w="5401558">
                  <a:extLst>
                    <a:ext uri="{9D8B030D-6E8A-4147-A177-3AD203B41FA5}">
                      <a16:colId xmlns:a16="http://schemas.microsoft.com/office/drawing/2014/main" val="3628602842"/>
                    </a:ext>
                  </a:extLst>
                </a:gridCol>
              </a:tblGrid>
              <a:tr h="816429"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record : object</a:t>
                      </a:r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virtual</a:t>
                      </a:r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4899663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DF0F66D-F317-40D9-92B5-CCD48A173A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7886387"/>
              </p:ext>
            </p:extLst>
          </p:nvPr>
        </p:nvGraphicFramePr>
        <p:xfrm>
          <a:off x="694442" y="4615937"/>
          <a:ext cx="10803116" cy="81642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401558">
                  <a:extLst>
                    <a:ext uri="{9D8B030D-6E8A-4147-A177-3AD203B41FA5}">
                      <a16:colId xmlns:a16="http://schemas.microsoft.com/office/drawing/2014/main" val="2932610071"/>
                    </a:ext>
                  </a:extLst>
                </a:gridCol>
                <a:gridCol w="5401558">
                  <a:extLst>
                    <a:ext uri="{9D8B030D-6E8A-4147-A177-3AD203B41FA5}">
                      <a16:colId xmlns:a16="http://schemas.microsoft.com/office/drawing/2014/main" val="2538457093"/>
                    </a:ext>
                  </a:extLst>
                </a:gridCol>
              </a:tblGrid>
              <a:tr h="816429"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sealed record : record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sealed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5371047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E654D07-522D-43AE-8A7A-7A863920C2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4575329"/>
              </p:ext>
            </p:extLst>
          </p:nvPr>
        </p:nvGraphicFramePr>
        <p:xfrm>
          <a:off x="694442" y="5432366"/>
          <a:ext cx="10803116" cy="81642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401558">
                  <a:extLst>
                    <a:ext uri="{9D8B030D-6E8A-4147-A177-3AD203B41FA5}">
                      <a16:colId xmlns:a16="http://schemas.microsoft.com/office/drawing/2014/main" val="3456442670"/>
                    </a:ext>
                  </a:extLst>
                </a:gridCol>
                <a:gridCol w="5401558">
                  <a:extLst>
                    <a:ext uri="{9D8B030D-6E8A-4147-A177-3AD203B41FA5}">
                      <a16:colId xmlns:a16="http://schemas.microsoft.com/office/drawing/2014/main" val="4200635833"/>
                    </a:ext>
                  </a:extLst>
                </a:gridCol>
              </a:tblGrid>
              <a:tr h="816429"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record : record</a:t>
                      </a:r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/>
                        <a:t>override</a:t>
                      </a:r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81896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2271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453F0A86-6F3E-45DC-AC4C-1D7A5FF746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3274"/>
            <a:ext cx="12192000" cy="3431452"/>
          </a:xfrm>
          <a:prstGeom prst="rect">
            <a:avLst/>
          </a:prstGeo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060FC7C-9766-487E-9ADA-950CBB865C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713274"/>
            <a:ext cx="12191999" cy="343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903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person, indoor, hand&#10;&#10;Description automatically generated">
            <a:extLst>
              <a:ext uri="{FF2B5EF4-FFF2-40B4-BE49-F238E27FC236}">
                <a16:creationId xmlns:a16="http://schemas.microsoft.com/office/drawing/2014/main" id="{BD8561AB-608B-4F0D-8786-C06C26FDDC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0896" y="-421640"/>
            <a:ext cx="13194792" cy="879652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391AE13-B6CF-4131-991D-0535B805E83C}"/>
              </a:ext>
            </a:extLst>
          </p:cNvPr>
          <p:cNvSpPr/>
          <p:nvPr/>
        </p:nvSpPr>
        <p:spPr>
          <a:xfrm rot="18896901">
            <a:off x="4282132" y="3780124"/>
            <a:ext cx="6393623" cy="144976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0" i="0" dirty="0">
                <a:solidFill>
                  <a:schemeClr val="tx1"/>
                </a:solidFill>
                <a:effectLst/>
                <a:latin typeface="SFMono-Regular"/>
              </a:rPr>
              <a:t>"Student { </a:t>
            </a:r>
            <a:r>
              <a:rPr lang="en-US" sz="3200" b="0" i="0" dirty="0" err="1">
                <a:solidFill>
                  <a:schemeClr val="tx1"/>
                </a:solidFill>
                <a:effectLst/>
                <a:latin typeface="SFMono-Regular"/>
              </a:rPr>
              <a:t>LastName</a:t>
            </a:r>
            <a:r>
              <a:rPr lang="en-US" sz="3200" b="0" i="0" dirty="0">
                <a:solidFill>
                  <a:schemeClr val="tx1"/>
                </a:solidFill>
                <a:effectLst/>
                <a:latin typeface="SFMono-Regular"/>
              </a:rPr>
              <a:t> = Wagner, FirstName = Bill, Level = 11 }"</a:t>
            </a:r>
            <a:endParaRPr 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1834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CC3D701-B8DA-4E8A-BC8A-5834AC2988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733"/>
            <a:ext cx="12192000" cy="3808534"/>
          </a:xfrm>
          <a:prstGeom prst="rect">
            <a:avLst/>
          </a:prstGeo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2AF7902-B3F1-476A-8618-7C493129CA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524733"/>
            <a:ext cx="12192001" cy="380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469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78F1EA36-0A45-45AA-A8AD-C9E4F61D20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6540"/>
            <a:ext cx="12192000" cy="6204920"/>
          </a:xfrm>
          <a:prstGeom prst="rect">
            <a:avLst/>
          </a:prstGeom>
        </p:spPr>
      </p:pic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045633D-988E-4C55-A141-9FE9FA50B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6540"/>
            <a:ext cx="12192000" cy="6204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74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5FA6ED-04D3-4552-A66B-E7E11AD228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4" b="1344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2292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4DBA49D1-20F4-4EE8-99B7-ABC86D6D1B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" y="1962150"/>
            <a:ext cx="11925300" cy="2933700"/>
          </a:xfrm>
          <a:prstGeom prst="rect">
            <a:avLst/>
          </a:prstGeo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5F3444B-4DCC-47C7-9140-117C402FA9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" y="1962150"/>
            <a:ext cx="11925298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901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17905503-61D3-4C7B-A494-19F4421055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4508"/>
            <a:ext cx="12192000" cy="2348983"/>
          </a:xfrm>
          <a:prstGeom prst="rect">
            <a:avLst/>
          </a:prstGeom>
        </p:spPr>
      </p:pic>
      <p:pic>
        <p:nvPicPr>
          <p:cNvPr id="7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2D4EE02-35AF-4231-84B7-6ADB992069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4508"/>
            <a:ext cx="12192003" cy="2348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638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4B4D903-23DE-4EC4-B4ED-D92BE29B4507}"/>
              </a:ext>
            </a:extLst>
          </p:cNvPr>
          <p:cNvSpPr/>
          <p:nvPr/>
        </p:nvSpPr>
        <p:spPr>
          <a:xfrm>
            <a:off x="6096000" y="0"/>
            <a:ext cx="6094476" cy="71597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C929EF-6E77-4ADC-8741-0D1BBD74A58F}"/>
              </a:ext>
            </a:extLst>
          </p:cNvPr>
          <p:cNvSpPr txBox="1"/>
          <p:nvPr/>
        </p:nvSpPr>
        <p:spPr>
          <a:xfrm>
            <a:off x="524256" y="304800"/>
            <a:ext cx="46329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/>
              <a:t>План:</a:t>
            </a:r>
            <a:endParaRPr lang="en-US" sz="4400" dirty="0"/>
          </a:p>
        </p:txBody>
      </p:sp>
      <p:pic>
        <p:nvPicPr>
          <p:cNvPr id="7" name="Graphic 6" descr="Rubber duck with solid fill">
            <a:extLst>
              <a:ext uri="{FF2B5EF4-FFF2-40B4-BE49-F238E27FC236}">
                <a16:creationId xmlns:a16="http://schemas.microsoft.com/office/drawing/2014/main" id="{4A4CD664-8F72-4971-8492-3E287F777F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4256" y="835152"/>
            <a:ext cx="5187696" cy="5187696"/>
          </a:xfrm>
          <a:prstGeom prst="rect">
            <a:avLst/>
          </a:prstGeom>
        </p:spPr>
      </p:pic>
      <p:pic>
        <p:nvPicPr>
          <p:cNvPr id="10" name="Graphic 9" descr="Rubber duck with solid fill">
            <a:extLst>
              <a:ext uri="{FF2B5EF4-FFF2-40B4-BE49-F238E27FC236}">
                <a16:creationId xmlns:a16="http://schemas.microsoft.com/office/drawing/2014/main" id="{6E1BE282-B8EB-40E3-8855-04D706DD2A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096000" y="835152"/>
            <a:ext cx="5187696" cy="51876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6ACD81-EF24-4A42-BF72-08C453914F33}"/>
              </a:ext>
            </a:extLst>
          </p:cNvPr>
          <p:cNvSpPr txBox="1"/>
          <p:nvPr/>
        </p:nvSpPr>
        <p:spPr>
          <a:xfrm>
            <a:off x="1861879" y="3721608"/>
            <a:ext cx="25124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dirty="0">
                <a:solidFill>
                  <a:schemeClr val="bg1"/>
                </a:solidFill>
              </a:rPr>
              <a:t>Теория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3DDBFC-CF77-483B-A1CE-2F8E8525FDC8}"/>
              </a:ext>
            </a:extLst>
          </p:cNvPr>
          <p:cNvSpPr txBox="1"/>
          <p:nvPr/>
        </p:nvSpPr>
        <p:spPr>
          <a:xfrm>
            <a:off x="7049575" y="3721608"/>
            <a:ext cx="34385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dirty="0"/>
              <a:t>Практика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853791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needle, satellite, black, dark&#10;&#10;Description automatically generated">
            <a:extLst>
              <a:ext uri="{FF2B5EF4-FFF2-40B4-BE49-F238E27FC236}">
                <a16:creationId xmlns:a16="http://schemas.microsoft.com/office/drawing/2014/main" id="{19574D37-7D51-4797-A660-3DCFA4CB9F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AC4D6BF-D78A-4B58-A478-CE26A6F1502E}"/>
              </a:ext>
            </a:extLst>
          </p:cNvPr>
          <p:cNvSpPr txBox="1"/>
          <p:nvPr/>
        </p:nvSpPr>
        <p:spPr>
          <a:xfrm>
            <a:off x="1231392" y="780288"/>
            <a:ext cx="636422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>
                <a:solidFill>
                  <a:schemeClr val="bg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5401910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person, indoor&#10;&#10;Description automatically generated">
            <a:extLst>
              <a:ext uri="{FF2B5EF4-FFF2-40B4-BE49-F238E27FC236}">
                <a16:creationId xmlns:a16="http://schemas.microsoft.com/office/drawing/2014/main" id="{3C0B368B-5559-4A6C-95B3-2DB9C1F6C4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8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indoor, table, sitting, wine&#10;&#10;Description automatically generated">
            <a:extLst>
              <a:ext uri="{FF2B5EF4-FFF2-40B4-BE49-F238E27FC236}">
                <a16:creationId xmlns:a16="http://schemas.microsoft.com/office/drawing/2014/main" id="{5AC83C16-9155-4C52-B7F2-A6C11B9E96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128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3B728940-CA69-43CA-8057-029F6FE6B4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42070"/>
            <a:ext cx="12192000" cy="3173860"/>
          </a:xfrm>
          <a:prstGeom prst="rect">
            <a:avLst/>
          </a:prstGeom>
        </p:spPr>
      </p:pic>
      <p:pic>
        <p:nvPicPr>
          <p:cNvPr id="16" name="Picture 1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ACBB17C-2F4D-4F66-8FF0-26451954B6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42070"/>
            <a:ext cx="12192000" cy="317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213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erson, colorful, dessert&#10;&#10;Description automatically generated">
            <a:extLst>
              <a:ext uri="{FF2B5EF4-FFF2-40B4-BE49-F238E27FC236}">
                <a16:creationId xmlns:a16="http://schemas.microsoft.com/office/drawing/2014/main" id="{D5D51F26-BAE9-4E62-9FA5-D464AD99F6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418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able&#10;&#10;Description automatically generated">
            <a:extLst>
              <a:ext uri="{FF2B5EF4-FFF2-40B4-BE49-F238E27FC236}">
                <a16:creationId xmlns:a16="http://schemas.microsoft.com/office/drawing/2014/main" id="{65AAB5EC-6A08-4E41-B1AF-A08E455149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4" y="1128279"/>
            <a:ext cx="12094331" cy="4601442"/>
          </a:xfrm>
          <a:prstGeom prst="rect">
            <a:avLst/>
          </a:prstGeom>
        </p:spPr>
      </p:pic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B3CD70E-61E4-4803-9A31-382E796232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3" y="1128279"/>
            <a:ext cx="12094331" cy="460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137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3A6484C7-99CF-4F88-8F7C-69AB436144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6053"/>
            <a:ext cx="12192000" cy="5125893"/>
          </a:xfrm>
          <a:prstGeom prst="rect">
            <a:avLst/>
          </a:prstGeom>
        </p:spPr>
      </p:pic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6B2106B-A6A8-44B7-99DB-A3AC5B8231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6053"/>
            <a:ext cx="12192000" cy="512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169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text, water, sky, outdoor&#10;&#10;Description automatically generated">
            <a:extLst>
              <a:ext uri="{FF2B5EF4-FFF2-40B4-BE49-F238E27FC236}">
                <a16:creationId xmlns:a16="http://schemas.microsoft.com/office/drawing/2014/main" id="{A74D004C-047C-4816-941E-040D22140F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2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285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A806061-A028-4711-BCF8-4BED2A1939B5}"/>
              </a:ext>
            </a:extLst>
          </p:cNvPr>
          <p:cNvSpPr/>
          <p:nvPr/>
        </p:nvSpPr>
        <p:spPr>
          <a:xfrm>
            <a:off x="1416208" y="2508250"/>
            <a:ext cx="3685309" cy="18415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Equals, ==, !=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1BD2409-C266-4BBB-ADAC-123EE4B0A0A1}"/>
              </a:ext>
            </a:extLst>
          </p:cNvPr>
          <p:cNvSpPr/>
          <p:nvPr/>
        </p:nvSpPr>
        <p:spPr>
          <a:xfrm>
            <a:off x="7090484" y="2508250"/>
            <a:ext cx="3685309" cy="18415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err="1">
                <a:solidFill>
                  <a:schemeClr val="bg1"/>
                </a:solidFill>
              </a:rPr>
              <a:t>GetHashCode</a:t>
            </a:r>
            <a:r>
              <a:rPr lang="en-US" sz="3600">
                <a:solidFill>
                  <a:schemeClr val="bg1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767849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23681</TotalTime>
  <Words>1051</Words>
  <Application>Microsoft Office PowerPoint</Application>
  <PresentationFormat>Widescreen</PresentationFormat>
  <Paragraphs>134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Segoe UI</vt:lpstr>
      <vt:lpstr>SFMono-Regular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С№</dc:title>
  <dc:creator>Евгений Пиляев</dc:creator>
  <cp:lastModifiedBy>Евгений Пиляев</cp:lastModifiedBy>
  <cp:revision>11</cp:revision>
  <dcterms:created xsi:type="dcterms:W3CDTF">2021-01-26T17:22:47Z</dcterms:created>
  <dcterms:modified xsi:type="dcterms:W3CDTF">2021-04-29T16:02:55Z</dcterms:modified>
</cp:coreProperties>
</file>

<file path=docProps/thumbnail.jpeg>
</file>